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87148" autoAdjust="0"/>
  </p:normalViewPr>
  <p:slideViewPr>
    <p:cSldViewPr>
      <p:cViewPr varScale="1">
        <p:scale>
          <a:sx n="103" d="100"/>
          <a:sy n="103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DEFC-F120-4920-B8DA-4EBA91ECCD6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5E96-4A75-4C68-9046-C963F02E51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87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E96-4A75-4C68-9046-C963F02E51F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42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E96-4A75-4C68-9046-C963F02E51F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6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약 </a:t>
            </a:r>
            <a:r>
              <a:rPr lang="en-US" altLang="ko-KR" dirty="0"/>
              <a:t>10</a:t>
            </a:r>
            <a:r>
              <a:rPr lang="ko-KR" altLang="en-US" dirty="0"/>
              <a:t>만 년 정도의 주기를 갖고 </a:t>
            </a:r>
            <a:r>
              <a:rPr lang="en-US" altLang="ko-KR" dirty="0"/>
              <a:t>'</a:t>
            </a:r>
            <a:r>
              <a:rPr lang="ko-KR" altLang="en-US" dirty="0"/>
              <a:t>원에 가까운 타원</a:t>
            </a:r>
            <a:r>
              <a:rPr lang="en-US" altLang="ko-KR" dirty="0"/>
              <a:t>'</a:t>
            </a:r>
            <a:r>
              <a:rPr lang="ko-KR" altLang="en-US" dirty="0"/>
              <a:t>이 되기도 하고</a:t>
            </a:r>
            <a:r>
              <a:rPr lang="en-US" altLang="ko-KR" dirty="0"/>
              <a:t>, '</a:t>
            </a:r>
            <a:r>
              <a:rPr lang="ko-KR" altLang="en-US" dirty="0"/>
              <a:t>더 찌그러진 타원</a:t>
            </a:r>
            <a:r>
              <a:rPr lang="en-US" altLang="ko-KR" dirty="0"/>
              <a:t>'</a:t>
            </a:r>
            <a:r>
              <a:rPr lang="ko-KR" altLang="en-US" dirty="0"/>
              <a:t>이 되기도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5E96-4A75-4C68-9046-C963F02E51F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34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31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62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9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8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5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37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2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58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7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4CB1-757B-4B9F-A105-CE4D868D9D7E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94FD-C2CE-4D80-AA7F-944787C602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5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oyaZsGl6T7Y&amp;list=PL9hUKGvjI6735eWhRNB7nXBOfhPPtWamh&amp;index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8cY5smZZS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0Z6b2IMzX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ko-KR" altLang="en-US" b="1" dirty="0" err="1"/>
              <a:t>바다랑</a:t>
            </a:r>
            <a:r>
              <a:rPr lang="ko-KR" altLang="en-US" b="1" dirty="0"/>
              <a:t> </a:t>
            </a:r>
            <a:r>
              <a:rPr lang="ko-KR" altLang="en-US" b="1" dirty="0" err="1"/>
              <a:t>기후이야기</a:t>
            </a:r>
            <a:br>
              <a:rPr lang="en-US" altLang="ko-KR" b="1" dirty="0"/>
            </a:br>
            <a:r>
              <a:rPr lang="en-US" altLang="ko-KR" sz="3200" b="1" dirty="0">
                <a:solidFill>
                  <a:srgbClr val="C00000"/>
                </a:solidFill>
              </a:rPr>
              <a:t>- </a:t>
            </a:r>
            <a:r>
              <a:rPr lang="ko-KR" altLang="en-US" sz="3200" b="1" dirty="0">
                <a:solidFill>
                  <a:srgbClr val="C00000"/>
                </a:solidFill>
              </a:rPr>
              <a:t>지구가 감기에 걸렸어요 </a:t>
            </a:r>
            <a:r>
              <a:rPr lang="en-US" altLang="ko-KR" sz="3200" b="1" dirty="0">
                <a:solidFill>
                  <a:srgbClr val="C00000"/>
                </a:solidFill>
              </a:rPr>
              <a:t>-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000" b="1" dirty="0"/>
              <a:t>교사용 교육 자료</a:t>
            </a:r>
            <a:endParaRPr lang="en-US" altLang="ko-KR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328" y="1166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해양기후 교육자료 </a:t>
            </a:r>
            <a:r>
              <a:rPr lang="en-US" altLang="ko-KR" b="1" dirty="0"/>
              <a:t>: </a:t>
            </a:r>
            <a:r>
              <a:rPr lang="ko-KR" altLang="en-US" b="1" dirty="0"/>
              <a:t>초등 저학년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3236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왜</a:t>
            </a:r>
            <a:r>
              <a:rPr lang="en-US" altLang="ko-KR" b="1" dirty="0"/>
              <a:t>?! </a:t>
            </a:r>
            <a:r>
              <a:rPr lang="ko-KR" altLang="en-US" b="1" dirty="0"/>
              <a:t>기후 변화가 발생해</a:t>
            </a:r>
            <a:r>
              <a:rPr lang="en-US" altLang="ko-KR" b="1" dirty="0"/>
              <a:t>?!</a:t>
            </a:r>
            <a:endParaRPr lang="ko-KR" altLang="en-US" b="1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220000" cy="4352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400" b="1" dirty="0"/>
              <a:t>인간의 활동</a:t>
            </a:r>
            <a:endParaRPr lang="en-US" altLang="ko-KR" sz="2400" b="1" dirty="0"/>
          </a:p>
          <a:p>
            <a:pPr marL="0" indent="0">
              <a:buNone/>
            </a:pPr>
            <a:endParaRPr lang="en-US" altLang="ko-KR" sz="2400" b="1" dirty="0"/>
          </a:p>
          <a:p>
            <a:r>
              <a:rPr lang="ko-KR" altLang="en-US" sz="2400" b="1" dirty="0"/>
              <a:t>화석연료의 과다사용</a:t>
            </a:r>
            <a:endParaRPr lang="en-US" altLang="ko-KR" sz="2400" b="1" dirty="0"/>
          </a:p>
          <a:p>
            <a:r>
              <a:rPr lang="ko-KR" altLang="en-US" sz="2400" b="1" dirty="0"/>
              <a:t>인간 활동에 의한 온실가스 증가</a:t>
            </a:r>
            <a:endParaRPr lang="en-US" altLang="ko-KR" sz="2400" b="1" dirty="0"/>
          </a:p>
          <a:p>
            <a:r>
              <a:rPr lang="ko-KR" altLang="en-US" sz="2400" b="1" dirty="0"/>
              <a:t>많은 자동차</a:t>
            </a:r>
            <a:endParaRPr lang="en-US" altLang="ko-KR" sz="2400" b="1" dirty="0"/>
          </a:p>
          <a:p>
            <a:r>
              <a:rPr lang="ko-KR" altLang="en-US" sz="2400" b="1" dirty="0"/>
              <a:t>다양한 산업활동</a:t>
            </a:r>
            <a:endParaRPr lang="en-US" altLang="ko-KR" sz="2400" b="1" dirty="0"/>
          </a:p>
          <a:p>
            <a:r>
              <a:rPr lang="ko-KR" altLang="en-US" sz="2400" b="1" dirty="0"/>
              <a:t>산림파괴</a:t>
            </a:r>
            <a:endParaRPr lang="en-US" altLang="ko-KR" sz="2400" b="1" dirty="0"/>
          </a:p>
          <a:p>
            <a:r>
              <a:rPr lang="ko-KR" altLang="en-US" sz="2400" b="1" dirty="0"/>
              <a:t>무분별한 토지 개발</a:t>
            </a:r>
            <a:endParaRPr lang="en-US" altLang="ko-KR" sz="2400" b="1" dirty="0"/>
          </a:p>
          <a:p>
            <a:r>
              <a:rPr lang="ko-KR" altLang="en-US" sz="2400" b="1" dirty="0"/>
              <a:t>증가하는 쓰레기</a:t>
            </a:r>
            <a:endParaRPr lang="en-US" altLang="ko-KR" sz="2400" b="1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133800" y="1825625"/>
            <a:ext cx="5220000" cy="43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자연적인 요인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ctr"/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태양에너지의 변화 </a:t>
            </a:r>
          </a:p>
          <a:p>
            <a:pPr fontAlgn="ctr"/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지구공전궤도의 변화 </a:t>
            </a:r>
          </a:p>
          <a:p>
            <a:pPr fontAlgn="ctr"/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화산폭발과 지각변동 </a:t>
            </a:r>
          </a:p>
          <a:p>
            <a:pPr fontAlgn="ctr"/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태양과 지구의 위치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</a:rPr>
              <a:t>∙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활동 변화  </a:t>
            </a:r>
          </a:p>
          <a:p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</a:rPr>
              <a:t>화산 분화구 성층권 에어로졸 증가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874418" y="1865903"/>
            <a:ext cx="5148000" cy="43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/>
              <a:t>에너지 절약 하기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sz="2400" b="1" dirty="0"/>
              <a:t>1</a:t>
            </a:r>
            <a:r>
              <a:rPr lang="ko-KR" altLang="en-US" sz="2400" b="1" dirty="0" err="1"/>
              <a:t>회용품</a:t>
            </a:r>
            <a:r>
              <a:rPr lang="ko-KR" altLang="en-US" sz="2400" b="1" dirty="0"/>
              <a:t> 사용 줄이기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음식물 쓰레기 줄이고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분리수거 잘하기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과대포장 제품 안 사고 재활용하기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168008" y="1865903"/>
            <a:ext cx="5148000" cy="43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/>
              <a:t>나무를 심어요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대중교통 이용하기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가까운 거리는 걷거나 자전거 이용하기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디지털 탄소발자국 줄이기</a:t>
            </a:r>
            <a:endParaRPr lang="en-US" altLang="ko-KR" sz="24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나는 어떤 일을 할 수 있지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67808" y="2817510"/>
            <a:ext cx="5256384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b="1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탄소중립</a:t>
            </a:r>
            <a:endParaRPr lang="en-US" altLang="ko-KR" sz="9600" b="1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배출된 탄소 </a:t>
            </a:r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= </a:t>
            </a:r>
            <a:r>
              <a:rPr lang="ko-KR" altLang="en-US" sz="3600" b="1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흡수된 탄소</a:t>
            </a:r>
          </a:p>
        </p:txBody>
      </p:sp>
    </p:spTree>
    <p:extLst>
      <p:ext uri="{BB962C8B-B14F-4D97-AF65-F5344CB8AC3E}">
        <p14:creationId xmlns:p14="http://schemas.microsoft.com/office/powerpoint/2010/main" val="28287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나는 누구</a:t>
            </a:r>
            <a:r>
              <a:rPr lang="en-US" altLang="ko-KR" b="1" dirty="0"/>
              <a:t>? </a:t>
            </a:r>
            <a:r>
              <a:rPr lang="ko-KR" altLang="en-US" b="1" dirty="0"/>
              <a:t>나는 </a:t>
            </a:r>
            <a:r>
              <a:rPr lang="en-US" altLang="ko-KR" b="1" dirty="0" err="1"/>
              <a:t>oo</a:t>
            </a:r>
            <a:r>
              <a:rPr lang="ko-KR" altLang="en-US" b="1" dirty="0"/>
              <a:t>를 할 수 있어요</a:t>
            </a:r>
            <a:r>
              <a:rPr lang="en-US" altLang="ko-KR" b="1" dirty="0"/>
              <a:t>!!!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자기 소개하기</a:t>
            </a: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저는 </a:t>
            </a:r>
            <a:r>
              <a:rPr lang="en-US" altLang="ko-KR" b="1" dirty="0"/>
              <a:t>OOO</a:t>
            </a:r>
            <a:r>
              <a:rPr lang="ko-KR" altLang="en-US" b="1" dirty="0"/>
              <a:t>입니다</a:t>
            </a:r>
            <a:r>
              <a:rPr lang="en-US" altLang="ko-KR" b="1" dirty="0"/>
              <a:t>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저는 감기에 걸린 지구의 열을 내리기 위해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err="1"/>
              <a:t>탄소중립을</a:t>
            </a:r>
            <a:r>
              <a:rPr lang="ko-KR" altLang="en-US" b="1" dirty="0"/>
              <a:t> 위한 </a:t>
            </a:r>
            <a:r>
              <a:rPr lang="en-US" altLang="ko-KR" b="1" dirty="0"/>
              <a:t>1</a:t>
            </a:r>
            <a:r>
              <a:rPr lang="ko-KR" altLang="en-US" b="1" dirty="0"/>
              <a:t>가지 행동은 꼭 실천 하겠습니다</a:t>
            </a:r>
            <a:r>
              <a:rPr lang="en-US" altLang="ko-KR" b="1" dirty="0"/>
              <a:t>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○ ○ ○ </a:t>
            </a:r>
            <a:r>
              <a:rPr lang="ko-KR" altLang="en-US" b="1" dirty="0" err="1"/>
              <a:t>를</a:t>
            </a:r>
            <a:r>
              <a:rPr lang="ko-KR" altLang="en-US" b="1" dirty="0"/>
              <a:t> 하겠습니다</a:t>
            </a:r>
            <a:r>
              <a:rPr lang="en-US" altLang="ko-KR" b="1" dirty="0"/>
              <a:t>. (</a:t>
            </a:r>
            <a:r>
              <a:rPr lang="ko-KR" altLang="en-US" b="1" dirty="0"/>
              <a:t> </a:t>
            </a:r>
            <a:r>
              <a:rPr lang="en-US" altLang="ko-KR" b="1" dirty="0"/>
              <a:t>□ □ □ </a:t>
            </a:r>
            <a:r>
              <a:rPr lang="ko-KR" altLang="en-US" b="1" dirty="0"/>
              <a:t>를</a:t>
            </a:r>
            <a:r>
              <a:rPr lang="en-US" altLang="ko-KR" b="1" dirty="0"/>
              <a:t>  </a:t>
            </a:r>
            <a:r>
              <a:rPr lang="ko-KR" altLang="en-US" b="1" dirty="0"/>
              <a:t>하지 않겠습니다</a:t>
            </a:r>
            <a:r>
              <a:rPr lang="en-US" altLang="ko-KR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44977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미래에서 온 편지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https://www.youtube.com/watch?v=oyaZsGl6T7Y&amp;list=PL9hUKGvjI6735eWhRNB7nXBOfhPPtWamh&amp;index=3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10343"/>
          <a:stretch/>
        </p:blipFill>
        <p:spPr>
          <a:xfrm>
            <a:off x="551384" y="2858650"/>
            <a:ext cx="5400600" cy="37318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19327" r="6097"/>
          <a:stretch/>
        </p:blipFill>
        <p:spPr>
          <a:xfrm>
            <a:off x="6312024" y="2858650"/>
            <a:ext cx="5357357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지구를 지켜요 </a:t>
            </a:r>
            <a:r>
              <a:rPr lang="en-US" altLang="ko-KR" b="1" dirty="0"/>
              <a:t>- </a:t>
            </a:r>
            <a:r>
              <a:rPr lang="ko-KR" altLang="en-US" b="1" dirty="0"/>
              <a:t>노래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https://www.youtube.com/watch?v=g8cY5smZZSM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33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우리가 살고 있는 행성은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049888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10000" b="1" dirty="0"/>
              <a:t>지</a:t>
            </a:r>
            <a:r>
              <a:rPr lang="en-US" altLang="ko-KR" sz="10000" b="1" dirty="0"/>
              <a:t> </a:t>
            </a:r>
            <a:r>
              <a:rPr lang="ko-KR" altLang="en-US" sz="10000" b="1" dirty="0"/>
              <a:t>구 </a:t>
            </a:r>
            <a:endParaRPr lang="en-US" altLang="ko-KR" sz="10000" b="1" dirty="0"/>
          </a:p>
          <a:p>
            <a:pPr marL="0" indent="0" algn="ctr">
              <a:buNone/>
            </a:pPr>
            <a:r>
              <a:rPr lang="en-US" altLang="ko-KR" sz="8000" b="1" dirty="0"/>
              <a:t>(Earth,</a:t>
            </a:r>
            <a:r>
              <a:rPr lang="ko-KR" altLang="en-US" sz="8000" b="1" dirty="0"/>
              <a:t>地球</a:t>
            </a:r>
            <a:r>
              <a:rPr lang="en-US" altLang="ko-KR" sz="8000" b="1" dirty="0"/>
              <a:t>)</a:t>
            </a:r>
            <a:endParaRPr lang="ko-KR" altLang="en-US" sz="8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060848"/>
            <a:ext cx="3816424" cy="36369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27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지구가 감기에 걸렸어요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988840"/>
            <a:ext cx="4772025" cy="39719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12024" y="2348880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i="0" strike="noStrike" dirty="0">
                <a:solidFill>
                  <a:srgbClr val="444444"/>
                </a:solidFill>
                <a:effectLst/>
                <a:latin typeface="malgun"/>
              </a:rPr>
              <a:t>지은이 </a:t>
            </a:r>
            <a:r>
              <a:rPr lang="en-US" altLang="ko-KR" b="1" i="0" strike="noStrike" dirty="0">
                <a:solidFill>
                  <a:srgbClr val="444444"/>
                </a:solidFill>
                <a:effectLst/>
                <a:latin typeface="malgun"/>
              </a:rPr>
              <a:t>: </a:t>
            </a:r>
            <a:r>
              <a:rPr lang="ko-KR" altLang="en-US" b="1" i="0" strike="noStrike" dirty="0" err="1">
                <a:solidFill>
                  <a:srgbClr val="444444"/>
                </a:solidFill>
                <a:effectLst/>
                <a:latin typeface="malgun"/>
              </a:rPr>
              <a:t>록산느</a:t>
            </a:r>
            <a:r>
              <a:rPr lang="ko-KR" altLang="en-US" b="1" i="0" strike="noStrike" dirty="0">
                <a:solidFill>
                  <a:srgbClr val="444444"/>
                </a:solidFill>
                <a:effectLst/>
                <a:latin typeface="malgun"/>
              </a:rPr>
              <a:t> 마리 </a:t>
            </a:r>
            <a:r>
              <a:rPr lang="ko-KR" altLang="en-US" b="1" i="0" strike="noStrike" dirty="0" err="1">
                <a:solidFill>
                  <a:srgbClr val="444444"/>
                </a:solidFill>
                <a:effectLst/>
                <a:latin typeface="malgun"/>
              </a:rPr>
              <a:t>갈리에</a:t>
            </a:r>
            <a:endParaRPr lang="en-US" altLang="ko-KR" b="1" i="0" dirty="0">
              <a:solidFill>
                <a:srgbClr val="444444"/>
              </a:solidFill>
              <a:effectLst/>
              <a:latin typeface="malgun"/>
            </a:endParaRPr>
          </a:p>
          <a:p>
            <a:endParaRPr lang="en-US" altLang="ko-KR" b="1" i="0" dirty="0">
              <a:solidFill>
                <a:srgbClr val="444444"/>
              </a:solidFill>
              <a:effectLst/>
              <a:latin typeface="malgun"/>
            </a:endParaRPr>
          </a:p>
          <a:p>
            <a:r>
              <a:rPr lang="ko-KR" altLang="en-US" b="1" dirty="0">
                <a:solidFill>
                  <a:srgbClr val="444444"/>
                </a:solidFill>
                <a:latin typeface="malgun"/>
              </a:rPr>
              <a:t>그림 </a:t>
            </a:r>
            <a:r>
              <a:rPr lang="en-US" altLang="ko-KR" b="1" dirty="0">
                <a:solidFill>
                  <a:srgbClr val="444444"/>
                </a:solidFill>
                <a:latin typeface="malgun"/>
              </a:rPr>
              <a:t>: </a:t>
            </a:r>
            <a:r>
              <a:rPr lang="ko-KR" altLang="en-US" b="1" dirty="0" err="1">
                <a:solidFill>
                  <a:srgbClr val="444444"/>
                </a:solidFill>
                <a:latin typeface="malgun"/>
              </a:rPr>
              <a:t>산드린</a:t>
            </a:r>
            <a:r>
              <a:rPr lang="ko-KR" altLang="en-US" b="1" dirty="0">
                <a:solidFill>
                  <a:srgbClr val="444444"/>
                </a:solidFill>
                <a:latin typeface="malgun"/>
              </a:rPr>
              <a:t> </a:t>
            </a:r>
            <a:r>
              <a:rPr lang="ko-KR" altLang="en-US" b="1" dirty="0" err="1">
                <a:solidFill>
                  <a:srgbClr val="444444"/>
                </a:solidFill>
                <a:latin typeface="malgun"/>
              </a:rPr>
              <a:t>롬므</a:t>
            </a:r>
            <a:endParaRPr lang="en-US" altLang="ko-KR" b="1" dirty="0">
              <a:solidFill>
                <a:srgbClr val="444444"/>
              </a:solidFill>
              <a:latin typeface="malgun"/>
            </a:endParaRPr>
          </a:p>
          <a:p>
            <a:endParaRPr lang="en-US" altLang="ko-KR" b="1" i="0" dirty="0">
              <a:solidFill>
                <a:srgbClr val="444444"/>
              </a:solidFill>
              <a:effectLst/>
              <a:latin typeface="malgun"/>
            </a:endParaRPr>
          </a:p>
          <a:p>
            <a:r>
              <a:rPr lang="ko-KR" altLang="en-US" b="1" dirty="0">
                <a:solidFill>
                  <a:srgbClr val="444444"/>
                </a:solidFill>
                <a:latin typeface="malgun"/>
              </a:rPr>
              <a:t>옮긴이 </a:t>
            </a:r>
            <a:r>
              <a:rPr lang="en-US" altLang="ko-KR" b="1" dirty="0">
                <a:solidFill>
                  <a:srgbClr val="444444"/>
                </a:solidFill>
                <a:latin typeface="malgun"/>
              </a:rPr>
              <a:t>: </a:t>
            </a:r>
            <a:r>
              <a:rPr lang="ko-KR" altLang="en-US" b="1" dirty="0" err="1">
                <a:solidFill>
                  <a:srgbClr val="444444"/>
                </a:solidFill>
                <a:latin typeface="malgun"/>
              </a:rPr>
              <a:t>아이생각</a:t>
            </a:r>
            <a:endParaRPr lang="en-US" altLang="ko-KR" b="1" dirty="0">
              <a:solidFill>
                <a:srgbClr val="444444"/>
              </a:solidFill>
              <a:latin typeface="malgun"/>
            </a:endParaRPr>
          </a:p>
          <a:p>
            <a:endParaRPr lang="en-US" altLang="ko-KR" b="1" dirty="0">
              <a:solidFill>
                <a:srgbClr val="444444"/>
              </a:solidFill>
              <a:latin typeface="malgun"/>
            </a:endParaRPr>
          </a:p>
          <a:p>
            <a:r>
              <a:rPr lang="ko-KR" altLang="en-US" b="1" dirty="0">
                <a:solidFill>
                  <a:srgbClr val="444444"/>
                </a:solidFill>
                <a:latin typeface="malgun"/>
              </a:rPr>
              <a:t>출판사 </a:t>
            </a:r>
            <a:r>
              <a:rPr lang="en-US" altLang="ko-KR" b="1" dirty="0">
                <a:solidFill>
                  <a:srgbClr val="444444"/>
                </a:solidFill>
                <a:latin typeface="malgun"/>
              </a:rPr>
              <a:t>: </a:t>
            </a:r>
            <a:r>
              <a:rPr lang="ko-KR" altLang="en-US" b="1" dirty="0" err="1">
                <a:solidFill>
                  <a:srgbClr val="444444"/>
                </a:solidFill>
                <a:latin typeface="malgun"/>
              </a:rPr>
              <a:t>키즈엠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737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b="1" dirty="0"/>
              <a:t>지구가 감기에 걸렸어요</a:t>
            </a:r>
            <a:r>
              <a:rPr lang="en-US" altLang="ko-KR" b="1" dirty="0"/>
              <a:t>?!</a:t>
            </a:r>
            <a:endParaRPr lang="ko-KR" altLang="en-US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17" y="1591622"/>
            <a:ext cx="5316173" cy="5005250"/>
          </a:xfrm>
          <a:prstGeom prst="rect">
            <a:avLst/>
          </a:prstGeom>
        </p:spPr>
      </p:pic>
      <p:sp>
        <p:nvSpPr>
          <p:cNvPr id="17" name="내용 개체 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47" y="1591622"/>
            <a:ext cx="5310076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109" y="1412776"/>
            <a:ext cx="4581185" cy="4320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b="1" dirty="0"/>
              <a:t>지구가 열이 나요</a:t>
            </a:r>
            <a:r>
              <a:rPr lang="en-US" altLang="ko-KR" b="1" dirty="0"/>
              <a:t>?!</a:t>
            </a:r>
            <a:endParaRPr lang="ko-KR" altLang="en-US" b="1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38200" y="5301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>
                <a:sym typeface="Wingdings" panose="05000000000000000000" pitchFamily="2" charset="2"/>
              </a:rPr>
              <a:t> </a:t>
            </a:r>
            <a:r>
              <a:rPr lang="ko-KR" altLang="en-US" sz="3300" b="1" dirty="0">
                <a:sym typeface="Wingdings" panose="05000000000000000000" pitchFamily="2" charset="2"/>
              </a:rPr>
              <a:t>지구 온난화로 인한 기후변화를 겪고 있어요</a:t>
            </a:r>
            <a:endParaRPr lang="ko-KR" altLang="en-US" sz="3300" b="1" dirty="0"/>
          </a:p>
        </p:txBody>
      </p:sp>
      <p:sp>
        <p:nvSpPr>
          <p:cNvPr id="2" name="직사각형 1"/>
          <p:cNvSpPr/>
          <p:nvPr/>
        </p:nvSpPr>
        <p:spPr>
          <a:xfrm>
            <a:off x="4655840" y="2708920"/>
            <a:ext cx="1152128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기후</a:t>
            </a:r>
            <a:r>
              <a:rPr lang="ko-KR" altLang="en-US" b="1" dirty="0"/>
              <a:t>가 뭐야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</a:rPr>
              <a:t>날씨</a:t>
            </a:r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</a:rPr>
              <a:t>?! : </a:t>
            </a:r>
            <a:r>
              <a:rPr lang="ko-KR" altLang="en-US" b="1" dirty="0">
                <a:solidFill>
                  <a:schemeClr val="bg1">
                    <a:lumMod val="85000"/>
                  </a:schemeClr>
                </a:solidFill>
              </a:rPr>
              <a:t>그날 그날의 대기 상태 </a:t>
            </a:r>
            <a:r>
              <a:rPr lang="ko-KR" altLang="en-US" sz="1000" b="1" dirty="0">
                <a:solidFill>
                  <a:schemeClr val="bg1">
                    <a:lumMod val="85000"/>
                  </a:schemeClr>
                </a:solidFill>
              </a:rPr>
              <a:t>오늘 비가 온다</a:t>
            </a:r>
            <a:r>
              <a:rPr lang="en-US" altLang="ko-KR" sz="1000" b="1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ko-KR" altLang="en-US" sz="1000" b="1" dirty="0">
                <a:solidFill>
                  <a:schemeClr val="bg1">
                    <a:lumMod val="85000"/>
                  </a:schemeClr>
                </a:solidFill>
              </a:rPr>
              <a:t>바람이 많이 분다</a:t>
            </a:r>
            <a:r>
              <a:rPr lang="en-US" altLang="ko-KR" sz="1000" b="1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ko-KR" altLang="en-US" sz="1000" b="1" dirty="0">
                <a:solidFill>
                  <a:schemeClr val="bg1">
                    <a:lumMod val="85000"/>
                  </a:schemeClr>
                </a:solidFill>
              </a:rPr>
              <a:t>오늘 아침 기온이 </a:t>
            </a:r>
            <a:r>
              <a:rPr lang="en-US" altLang="ko-KR" sz="1000" b="1" dirty="0">
                <a:solidFill>
                  <a:schemeClr val="bg1">
                    <a:lumMod val="85000"/>
                  </a:schemeClr>
                </a:solidFill>
              </a:rPr>
              <a:t>10</a:t>
            </a:r>
            <a:r>
              <a:rPr lang="ko-KR" altLang="en-US" sz="1000" b="1" dirty="0">
                <a:solidFill>
                  <a:schemeClr val="bg1">
                    <a:lumMod val="85000"/>
                  </a:schemeClr>
                </a:solidFill>
              </a:rPr>
              <a:t>도다</a:t>
            </a:r>
            <a:r>
              <a:rPr lang="en-US" altLang="ko-KR" sz="1000" b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기후</a:t>
            </a:r>
            <a:r>
              <a:rPr lang="en-US" altLang="ko-KR" b="1" dirty="0"/>
              <a:t>?! : </a:t>
            </a:r>
            <a:r>
              <a:rPr lang="ko-KR" altLang="en-US" b="1" dirty="0"/>
              <a:t>매일의 날씨가 모여 만든 기후 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어떤 지역에서 일정한 기간 동안 날씨 변화를 관찰하여 평균을 낸 것</a:t>
            </a:r>
            <a:r>
              <a:rPr lang="en-US" altLang="ko-KR" sz="900" b="1" dirty="0"/>
              <a:t>)</a:t>
            </a:r>
            <a:r>
              <a:rPr lang="ko-KR" altLang="en-US" sz="900" b="1" dirty="0"/>
              <a:t> </a:t>
            </a:r>
            <a:endParaRPr lang="en-US" altLang="ko-KR" sz="900" b="1" dirty="0"/>
          </a:p>
          <a:p>
            <a:pPr marL="0" indent="0">
              <a:buNone/>
            </a:pPr>
            <a:r>
              <a:rPr lang="en-US" altLang="ko-KR" sz="1000" b="1" dirty="0"/>
              <a:t>                             </a:t>
            </a:r>
            <a:r>
              <a:rPr lang="ko-KR" altLang="en-US" sz="1000" b="1" dirty="0"/>
              <a:t>우리나라는 여름에 덥고 겨울에 춥다</a:t>
            </a:r>
            <a:r>
              <a:rPr lang="en-US" altLang="ko-KR" sz="1000" b="1" dirty="0"/>
              <a:t>. </a:t>
            </a:r>
            <a:r>
              <a:rPr lang="ko-KR" altLang="en-US" sz="1000" b="1" dirty="0"/>
              <a:t>우리나라는 사계절이 뚜렷한 온대기후입니다</a:t>
            </a:r>
            <a:r>
              <a:rPr lang="en-US" altLang="ko-KR" sz="1000" b="1" dirty="0"/>
              <a:t>.  </a:t>
            </a: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2999656" y="3717612"/>
            <a:ext cx="5229225" cy="3023756"/>
            <a:chOff x="2999656" y="3212976"/>
            <a:chExt cx="5229225" cy="302375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656" y="3212976"/>
              <a:ext cx="5229225" cy="2876550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3071664" y="6021288"/>
              <a:ext cx="4580015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800" dirty="0"/>
                <a:t>출처 </a:t>
              </a:r>
              <a:r>
                <a:rPr lang="en-US" altLang="ko-KR" sz="800" dirty="0"/>
                <a:t>: </a:t>
              </a:r>
              <a:r>
                <a:rPr lang="ko-KR" altLang="en-US" sz="800" dirty="0"/>
                <a:t>https://terms.naver.com/entry.naver?docId=3555142&amp;cid=58584&amp;categoryId=58685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6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지구가 뜨거워 진다고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https://www.youtube.com/watch?v=00Z6b2IMzXo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b="1" dirty="0" err="1"/>
              <a:t>깨비키즈</a:t>
            </a:r>
            <a:r>
              <a:rPr lang="en-US" altLang="ko-KR" b="1" dirty="0"/>
              <a:t> - </a:t>
            </a:r>
            <a:r>
              <a:rPr lang="ko-KR" altLang="en-US" b="1" dirty="0"/>
              <a:t>지구가 뜨거워진다고</a:t>
            </a:r>
            <a:r>
              <a:rPr lang="en-US" altLang="ko-K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74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sz="2500" b="1"/>
              <a:t>전세계에</a:t>
            </a:r>
            <a:r>
              <a:rPr lang="en-US" altLang="ko-KR" sz="2500" b="1"/>
              <a:t>?! </a:t>
            </a:r>
            <a:r>
              <a:rPr lang="ko-KR" altLang="en-US" sz="2500" b="1"/>
              <a:t>부산에</a:t>
            </a:r>
            <a:r>
              <a:rPr lang="en-US" altLang="ko-KR" sz="2500" b="1"/>
              <a:t>?!</a:t>
            </a:r>
            <a:br>
              <a:rPr lang="ko-KR" altLang="en-US" b="1"/>
            </a:br>
            <a:r>
              <a:rPr lang="ko-KR" altLang="en-US" b="1">
                <a:solidFill>
                  <a:srgbClr val="C00000"/>
                </a:solidFill>
              </a:rPr>
              <a:t>지구 온난화 </a:t>
            </a:r>
            <a:r>
              <a:rPr lang="ko-KR" altLang="en-US" b="1"/>
              <a:t>때문에 무슨 일이 일어날까</a:t>
            </a:r>
            <a:r>
              <a:rPr lang="en-US" altLang="ko-KR" b="1"/>
              <a:t>?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lang="en-US" altLang="ko-KR" b="1"/>
          </a:p>
          <a:p>
            <a:pPr marL="0" lvl="0" indent="0">
              <a:buNone/>
              <a:defRPr/>
            </a:pPr>
            <a:endParaRPr lang="en-US" altLang="ko-KR" b="1"/>
          </a:p>
          <a:p>
            <a:pPr marL="0" lvl="0" indent="0">
              <a:buNone/>
              <a:defRPr/>
            </a:pPr>
            <a:endParaRPr lang="en-US" altLang="ko-KR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84032" y="1700773"/>
            <a:ext cx="4479109" cy="25203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22419" y="1700808"/>
            <a:ext cx="4469524" cy="25203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t="21840"/>
          <a:stretch>
            <a:fillRect/>
          </a:stretch>
        </p:blipFill>
        <p:spPr>
          <a:xfrm>
            <a:off x="623392" y="4509120"/>
            <a:ext cx="4110556" cy="21602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28248" y="4509120"/>
            <a:ext cx="3372421" cy="21602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871864" y="4509090"/>
            <a:ext cx="3299753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b="1"/>
              <a:t>전세계에</a:t>
            </a:r>
            <a:r>
              <a:rPr lang="en-US" altLang="ko-KR" b="1"/>
              <a:t>?! </a:t>
            </a:r>
            <a:r>
              <a:rPr lang="ko-KR" altLang="en-US" b="1"/>
              <a:t>부산에</a:t>
            </a:r>
            <a:r>
              <a:rPr lang="en-US" altLang="ko-KR" b="1"/>
              <a:t>?!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ko-KR" altLang="en-US" sz="4100" b="1">
                <a:solidFill>
                  <a:srgbClr val="C00000"/>
                </a:solidFill>
              </a:rPr>
              <a:t>지구 온난화 </a:t>
            </a:r>
            <a:r>
              <a:rPr lang="ko-KR" altLang="en-US" b="1"/>
              <a:t>때문에 무슨 일이 일어날까</a:t>
            </a:r>
            <a:r>
              <a:rPr lang="en-US" altLang="ko-KR" b="1"/>
              <a:t>?</a:t>
            </a:r>
          </a:p>
          <a:p>
            <a:pPr marL="0" lvl="0" indent="0">
              <a:buNone/>
              <a:defRPr/>
            </a:pPr>
            <a:endParaRPr lang="en-US" altLang="ko-KR" b="1"/>
          </a:p>
          <a:p>
            <a:pPr marL="0" lvl="0" indent="0">
              <a:buNone/>
              <a:defRPr/>
            </a:pPr>
            <a:r>
              <a:rPr lang="en-US" altLang="ko-KR" b="1"/>
              <a:t>- </a:t>
            </a:r>
            <a:r>
              <a:rPr lang="ko-KR" altLang="en-US" b="1"/>
              <a:t>북극과 남극의 해빙이 녹아요</a:t>
            </a:r>
            <a:r>
              <a:rPr lang="en-US" altLang="ko-KR" b="1"/>
              <a:t>.</a:t>
            </a:r>
          </a:p>
          <a:p>
            <a:pPr marL="0" lvl="0" indent="0">
              <a:buNone/>
              <a:defRPr/>
            </a:pPr>
            <a:endParaRPr lang="en-US" altLang="ko-KR" b="1"/>
          </a:p>
          <a:p>
            <a:pPr marL="0" lvl="0" indent="0">
              <a:buNone/>
              <a:defRPr/>
            </a:pPr>
            <a:r>
              <a:rPr lang="en-US" altLang="ko-KR" b="1"/>
              <a:t>- </a:t>
            </a:r>
            <a:r>
              <a:rPr lang="ko-KR" altLang="en-US" b="1"/>
              <a:t>해수면 상승으로 가라앉는 나라도 생겨요</a:t>
            </a:r>
            <a:r>
              <a:rPr lang="en-US" altLang="ko-KR" b="1"/>
              <a:t>. </a:t>
            </a:r>
            <a:r>
              <a:rPr lang="ko-KR" altLang="en-US" b="1"/>
              <a:t>부산도 해안가가 잠길 수</a:t>
            </a:r>
            <a:r>
              <a:rPr lang="en-US" altLang="ko-KR" b="1"/>
              <a:t> </a:t>
            </a:r>
            <a:r>
              <a:rPr lang="ko-KR" altLang="en-US" b="1"/>
              <a:t>있어요</a:t>
            </a:r>
            <a:r>
              <a:rPr lang="en-US" altLang="ko-KR" b="1"/>
              <a:t>.</a:t>
            </a:r>
          </a:p>
          <a:p>
            <a:pPr marL="0" lvl="0" indent="0">
              <a:buNone/>
              <a:defRPr/>
            </a:pPr>
            <a:endParaRPr lang="en-US" altLang="ko-KR" b="1"/>
          </a:p>
          <a:p>
            <a:pPr marL="0" lvl="0" indent="0">
              <a:buNone/>
              <a:defRPr/>
            </a:pPr>
            <a:r>
              <a:rPr lang="en-US" altLang="ko-KR" b="1"/>
              <a:t>- </a:t>
            </a:r>
            <a:r>
              <a:rPr lang="ko-KR" altLang="en-US" b="1"/>
              <a:t>슈퍼 태풍의 잦은 발생으로 부산에 큰 피해가 생길 수 있어요</a:t>
            </a:r>
            <a:r>
              <a:rPr lang="en-US" altLang="ko-KR" b="1"/>
              <a:t>.</a:t>
            </a:r>
          </a:p>
          <a:p>
            <a:pPr marL="0" lvl="0" indent="0">
              <a:buNone/>
              <a:defRPr/>
            </a:pPr>
            <a:endParaRPr lang="en-US" altLang="ko-KR" b="1"/>
          </a:p>
          <a:p>
            <a:pPr lvl="0">
              <a:buFontTx/>
              <a:buChar char="-"/>
              <a:defRPr/>
            </a:pPr>
            <a:r>
              <a:rPr lang="ko-KR" altLang="en-US" b="1"/>
              <a:t>폭염</a:t>
            </a:r>
            <a:r>
              <a:rPr lang="en-US" altLang="ko-KR" b="1"/>
              <a:t>,</a:t>
            </a:r>
            <a:r>
              <a:rPr lang="ko-KR" altLang="en-US" b="1"/>
              <a:t> 폭우</a:t>
            </a:r>
            <a:r>
              <a:rPr lang="en-US" altLang="ko-KR" b="1"/>
              <a:t>, </a:t>
            </a:r>
            <a:r>
              <a:rPr lang="ko-KR" altLang="en-US" b="1"/>
              <a:t>한파와 같은 이상 기후 발생이 증가해요</a:t>
            </a:r>
            <a:r>
              <a:rPr lang="en-US" altLang="ko-KR" b="1"/>
              <a:t>.</a:t>
            </a:r>
          </a:p>
          <a:p>
            <a:pPr marL="0" lvl="0" indent="0">
              <a:buNone/>
              <a:defRPr/>
            </a:pP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4837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13530</TotalTime>
  <Words>440</Words>
  <Application>Microsoft Office PowerPoint</Application>
  <PresentationFormat>와이드스크린</PresentationFormat>
  <Paragraphs>89</Paragraphs>
  <Slides>14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malgun</vt:lpstr>
      <vt:lpstr>맑은 고딕</vt:lpstr>
      <vt:lpstr>휴먼모음T</vt:lpstr>
      <vt:lpstr>Arial</vt:lpstr>
      <vt:lpstr>Wingdings</vt:lpstr>
      <vt:lpstr>Office 테마</vt:lpstr>
      <vt:lpstr>바다랑 기후이야기 - 지구가 감기에 걸렸어요 -</vt:lpstr>
      <vt:lpstr>우리가 살고 있는 행성은?</vt:lpstr>
      <vt:lpstr>지구가 감기에 걸렸어요</vt:lpstr>
      <vt:lpstr>지구가 감기에 걸렸어요?!</vt:lpstr>
      <vt:lpstr>지구가 열이 나요?!</vt:lpstr>
      <vt:lpstr>기후가 뭐야?</vt:lpstr>
      <vt:lpstr>지구가 뜨거워 진다고?</vt:lpstr>
      <vt:lpstr>전세계에?! 부산에?! 지구 온난화 때문에 무슨 일이 일어날까?</vt:lpstr>
      <vt:lpstr>전세계에?! 부산에?!</vt:lpstr>
      <vt:lpstr>왜?! 기후 변화가 발생해?!</vt:lpstr>
      <vt:lpstr>나는 어떤 일을 할 수 있지?</vt:lpstr>
      <vt:lpstr>나는 누구? 나는 oo를 할 수 있어요!!!</vt:lpstr>
      <vt:lpstr>미래에서 온 편지</vt:lpstr>
      <vt:lpstr>지구를 지켜요 - 노래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바다랑?! 기후랑?! 나랑?!</dc:title>
  <dc:creator>Windows 사용자</dc:creator>
  <cp:lastModifiedBy>user</cp:lastModifiedBy>
  <cp:revision>57</cp:revision>
  <cp:lastPrinted>2024-11-08T08:56:36Z</cp:lastPrinted>
  <dcterms:created xsi:type="dcterms:W3CDTF">2024-11-07T09:53:47Z</dcterms:created>
  <dcterms:modified xsi:type="dcterms:W3CDTF">2025-07-14T08:30:33Z</dcterms:modified>
</cp:coreProperties>
</file>